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63" r:id="rId5"/>
    <p:sldId id="264" r:id="rId6"/>
    <p:sldId id="261" r:id="rId7"/>
    <p:sldId id="262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FE94-5481-2743-88AF-2165BB8A13B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A4CE-883A-5242-BAEA-6E4D84DBA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4CE-883A-5242-BAEA-6E4D84DBA0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7545-415A-490A-B7AC-ED29DD1C46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7545-415A-490A-B7AC-ED29DD1C46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4CE-883A-5242-BAEA-6E4D84DBA0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4CE-883A-5242-BAEA-6E4D84DBA0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7545-415A-490A-B7AC-ED29DD1C46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4CE-883A-5242-BAEA-6E4D84DBA0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4CE-883A-5242-BAEA-6E4D84DBA0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7545-415A-490A-B7AC-ED29DD1C46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2C80A-DEA0-41E3-9653-C309B3C30C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1613" y="246063"/>
            <a:ext cx="8180387" cy="5316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1420813"/>
            <a:ext cx="837088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/>
              <a:t>Ingot Niobium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Andrew Hutton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6912" y="5413248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SSTIN10 Symposium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Jefferson Lab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Sept 22-24, 2010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3279"/>
            <a:ext cx="5508625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3300"/>
                </a:solidFill>
                <a:cs typeface="Arial"/>
              </a:rPr>
              <a:t>Performance independent of RRR and Vendor</a:t>
            </a:r>
          </a:p>
        </p:txBody>
      </p:sp>
      <p:pic>
        <p:nvPicPr>
          <p:cNvPr id="2867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2125" y="820611"/>
            <a:ext cx="3559175" cy="4114800"/>
          </a:xfrm>
        </p:spPr>
      </p:pic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5508626" y="73279"/>
            <a:ext cx="16380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Arial"/>
                <a:cs typeface="Arial"/>
              </a:rPr>
              <a:t>CBMM Ingot E </a:t>
            </a:r>
            <a:r>
              <a:rPr lang="en-US" sz="1400" b="1" dirty="0" err="1">
                <a:solidFill>
                  <a:schemeClr val="accent2"/>
                </a:solidFill>
                <a:latin typeface="Arial"/>
                <a:cs typeface="Arial"/>
              </a:rPr>
              <a:t>Eacc</a:t>
            </a:r>
            <a:r>
              <a:rPr lang="en-US" sz="1400" b="1" dirty="0">
                <a:solidFill>
                  <a:schemeClr val="accent2"/>
                </a:solidFill>
                <a:latin typeface="Arial"/>
                <a:cs typeface="Arial"/>
              </a:rPr>
              <a:t> ~ 36 MV/m</a:t>
            </a:r>
          </a:p>
          <a:p>
            <a:r>
              <a:rPr lang="en-US" sz="1400" b="1" dirty="0">
                <a:solidFill>
                  <a:schemeClr val="accent2"/>
                </a:solidFill>
                <a:latin typeface="Arial"/>
                <a:cs typeface="Arial"/>
              </a:rPr>
              <a:t>H</a:t>
            </a:r>
            <a:r>
              <a:rPr lang="en-US" sz="1400" b="1" baseline="-25000" dirty="0">
                <a:solidFill>
                  <a:schemeClr val="accent2"/>
                </a:solidFill>
                <a:latin typeface="Arial"/>
                <a:cs typeface="Arial"/>
              </a:rPr>
              <a:t>pk</a:t>
            </a:r>
            <a:r>
              <a:rPr lang="en-US" sz="1400" b="1" dirty="0">
                <a:solidFill>
                  <a:schemeClr val="accent2"/>
                </a:solidFill>
                <a:latin typeface="Arial"/>
                <a:cs typeface="Arial"/>
              </a:rPr>
              <a:t>~153 </a:t>
            </a:r>
            <a:r>
              <a:rPr lang="en-US" sz="1400" b="1" dirty="0" err="1">
                <a:solidFill>
                  <a:schemeClr val="accent2"/>
                </a:solidFill>
                <a:latin typeface="Arial"/>
                <a:cs typeface="Arial"/>
              </a:rPr>
              <a:t>mT</a:t>
            </a:r>
            <a:endParaRPr lang="en-US" sz="1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7527498" y="3637682"/>
            <a:ext cx="1454244" cy="58477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Arial"/>
                <a:cs typeface="Arial"/>
              </a:rPr>
              <a:t>H</a:t>
            </a:r>
            <a:r>
              <a:rPr lang="en-US" sz="1600" b="1" baseline="-25000" dirty="0" err="1">
                <a:solidFill>
                  <a:schemeClr val="accent2"/>
                </a:solidFill>
                <a:latin typeface="Arial"/>
                <a:cs typeface="Arial"/>
              </a:rPr>
              <a:t>ffp</a:t>
            </a: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 ~ 140 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cs typeface="Arial"/>
              </a:rPr>
              <a:t>mT</a:t>
            </a: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RRCAT/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cs typeface="Arial"/>
              </a:rPr>
              <a:t>JLab</a:t>
            </a:r>
            <a:endParaRPr lang="en-US" sz="16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531" y="3384614"/>
            <a:ext cx="3530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5"/>
          <p:cNvSpPr>
            <a:spLocks noChangeArrowheads="1"/>
          </p:cNvSpPr>
          <p:nvPr/>
        </p:nvSpPr>
        <p:spPr bwMode="auto">
          <a:xfrm>
            <a:off x="855151" y="5589715"/>
            <a:ext cx="3481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ngot </a:t>
            </a:r>
            <a:r>
              <a:rPr lang="en-US" sz="1400" b="1" dirty="0" err="1">
                <a:solidFill>
                  <a:srgbClr val="3333FF"/>
                </a:solidFill>
                <a:latin typeface="Arial"/>
                <a:cs typeface="Arial"/>
              </a:rPr>
              <a:t>Nb</a:t>
            </a:r>
            <a:r>
              <a:rPr lang="en-US" sz="1400" b="1" dirty="0">
                <a:solidFill>
                  <a:srgbClr val="3333FF"/>
                </a:solidFill>
                <a:latin typeface="Arial"/>
                <a:cs typeface="Arial"/>
              </a:rPr>
              <a:t> from 3 vendors perform equally well even with un-optimized processes </a:t>
            </a:r>
            <a:r>
              <a:rPr lang="en-US" sz="1400" b="1" dirty="0" err="1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lang="en-US" sz="1400" b="1" baseline="-25000" dirty="0" err="1">
                <a:solidFill>
                  <a:srgbClr val="3333FF"/>
                </a:solidFill>
                <a:latin typeface="Arial"/>
                <a:cs typeface="Arial"/>
              </a:rPr>
              <a:t>pk</a:t>
            </a:r>
            <a:r>
              <a:rPr lang="en-US" sz="1400" b="1" dirty="0">
                <a:solidFill>
                  <a:srgbClr val="3333FF"/>
                </a:solidFill>
                <a:latin typeface="Arial"/>
                <a:cs typeface="Arial"/>
              </a:rPr>
              <a:t> 140 – 160 </a:t>
            </a:r>
            <a:r>
              <a:rPr lang="en-US" sz="1400" b="1" dirty="0" err="1">
                <a:solidFill>
                  <a:srgbClr val="3333FF"/>
                </a:solidFill>
                <a:latin typeface="Arial"/>
                <a:cs typeface="Arial"/>
              </a:rPr>
              <a:t>mT</a:t>
            </a:r>
            <a:endParaRPr lang="en-US" sz="14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5229510" y="5653654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>Poly </a:t>
            </a:r>
            <a:r>
              <a:rPr lang="en-US" sz="1800" dirty="0" err="1">
                <a:solidFill>
                  <a:schemeClr val="accent2"/>
                </a:solidFill>
                <a:latin typeface="Arial"/>
                <a:cs typeface="Arial"/>
              </a:rPr>
              <a:t>Nb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rial"/>
                <a:cs typeface="Arial"/>
              </a:rPr>
              <a:t>H</a:t>
            </a:r>
            <a:r>
              <a:rPr lang="en-US" sz="1800" baseline="-25000" dirty="0" err="1">
                <a:solidFill>
                  <a:schemeClr val="accent2"/>
                </a:solidFill>
                <a:latin typeface="Arial"/>
                <a:cs typeface="Arial"/>
              </a:rPr>
              <a:t>ffp</a:t>
            </a:r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> &lt; 180 </a:t>
            </a:r>
            <a:r>
              <a:rPr lang="en-US" sz="1800" dirty="0" err="1">
                <a:solidFill>
                  <a:schemeClr val="accent2"/>
                </a:solidFill>
                <a:latin typeface="Arial"/>
                <a:cs typeface="Arial"/>
              </a:rPr>
              <a:t>mT</a:t>
            </a:r>
            <a:endParaRPr lang="en-US" sz="1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681" name="Rectangle 17"/>
          <p:cNvSpPr>
            <a:spLocks noChangeArrowheads="1"/>
          </p:cNvSpPr>
          <p:nvPr/>
        </p:nvSpPr>
        <p:spPr bwMode="auto">
          <a:xfrm>
            <a:off x="7543948" y="1868233"/>
            <a:ext cx="1408430" cy="579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 smtClean="0">
                <a:solidFill>
                  <a:schemeClr val="accent2"/>
                </a:solidFill>
                <a:latin typeface="Arial"/>
                <a:cs typeface="Arial"/>
              </a:rPr>
              <a:t>H</a:t>
            </a:r>
            <a:r>
              <a:rPr lang="en-US" sz="1600" b="1" baseline="-25000" dirty="0" err="1" smtClean="0">
                <a:solidFill>
                  <a:schemeClr val="accent2"/>
                </a:solidFill>
                <a:latin typeface="Arial"/>
                <a:cs typeface="Arial"/>
              </a:rPr>
              <a:t>ffp</a:t>
            </a:r>
            <a:r>
              <a:rPr lang="en-US" sz="1600" b="1" dirty="0" smtClean="0">
                <a:solidFill>
                  <a:schemeClr val="accent2"/>
                </a:solidFill>
                <a:latin typeface="Arial"/>
                <a:cs typeface="Arial"/>
              </a:rPr>
              <a:t> &gt;  210 </a:t>
            </a:r>
            <a:r>
              <a:rPr lang="en-US" sz="1600" b="1" dirty="0" err="1" smtClean="0">
                <a:solidFill>
                  <a:schemeClr val="accent2"/>
                </a:solidFill>
                <a:latin typeface="Arial"/>
                <a:cs typeface="Arial"/>
              </a:rPr>
              <a:t>mT</a:t>
            </a:r>
            <a:r>
              <a:rPr lang="en-US" sz="1600" b="1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Arial"/>
                <a:cs typeface="Arial"/>
              </a:rPr>
              <a:t>RRCAT/</a:t>
            </a:r>
            <a:r>
              <a:rPr lang="en-US" sz="1600" b="1" dirty="0" err="1" smtClean="0">
                <a:solidFill>
                  <a:schemeClr val="accent2"/>
                </a:solidFill>
                <a:latin typeface="Arial"/>
                <a:cs typeface="Arial"/>
              </a:rPr>
              <a:t>JLab</a:t>
            </a:r>
            <a:endParaRPr lang="en-US" sz="16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5102162" y="6071229"/>
            <a:ext cx="2621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  <a:latin typeface="Arial"/>
                <a:cs typeface="Arial"/>
              </a:rPr>
              <a:t>With BCP </a:t>
            </a:r>
            <a:r>
              <a:rPr lang="en-US" sz="1800" dirty="0" err="1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lang="en-US" sz="1800" baseline="-25000" dirty="0" err="1">
                <a:solidFill>
                  <a:srgbClr val="FF3300"/>
                </a:solidFill>
                <a:latin typeface="Arial"/>
                <a:cs typeface="Arial"/>
              </a:rPr>
              <a:t>ffp</a:t>
            </a:r>
            <a:r>
              <a:rPr lang="en-US" sz="1800" dirty="0">
                <a:solidFill>
                  <a:srgbClr val="FF3300"/>
                </a:solidFill>
                <a:latin typeface="Arial"/>
                <a:cs typeface="Arial"/>
              </a:rPr>
              <a:t> &lt; 100 </a:t>
            </a:r>
            <a:r>
              <a:rPr lang="en-US" sz="1800" dirty="0" err="1">
                <a:solidFill>
                  <a:srgbClr val="FF3300"/>
                </a:solidFill>
                <a:latin typeface="Arial"/>
                <a:cs typeface="Arial"/>
              </a:rPr>
              <a:t>mT</a:t>
            </a:r>
            <a:endParaRPr lang="en-US" sz="1800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4297680" y="4784725"/>
            <a:ext cx="4735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“On the reliable determination of the magnetic field for first flux-line</a:t>
            </a:r>
          </a:p>
          <a:p>
            <a:r>
              <a:rPr lang="en-US" sz="1200" b="1" dirty="0"/>
              <a:t>penetration in technical niobium material”</a:t>
            </a:r>
          </a:p>
          <a:p>
            <a:r>
              <a:rPr lang="en-US" sz="1200" b="1" dirty="0"/>
              <a:t>S. B. Roy, G. R. </a:t>
            </a:r>
            <a:r>
              <a:rPr lang="en-US" sz="1200" b="1" dirty="0" err="1"/>
              <a:t>Myneni</a:t>
            </a:r>
            <a:r>
              <a:rPr lang="en-US" sz="1200" b="1" dirty="0"/>
              <a:t> and V. C. </a:t>
            </a:r>
            <a:r>
              <a:rPr lang="en-US" sz="1200" b="1" dirty="0" err="1"/>
              <a:t>Sahani</a:t>
            </a:r>
            <a:r>
              <a:rPr lang="en-US" sz="1200" b="1" dirty="0"/>
              <a:t>, </a:t>
            </a:r>
          </a:p>
          <a:p>
            <a:r>
              <a:rPr lang="en-US" sz="1200" b="1" dirty="0"/>
              <a:t>Superconductor Science and Technology. 21 (2008) 065002</a:t>
            </a:r>
          </a:p>
          <a:p>
            <a:endParaRPr lang="en-US" sz="1200" b="1" dirty="0"/>
          </a:p>
        </p:txBody>
      </p:sp>
      <p:pic>
        <p:nvPicPr>
          <p:cNvPr id="28685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30288" y="1016699"/>
            <a:ext cx="2990850" cy="224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3174700"/>
            <a:ext cx="9130701" cy="36832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" y="277813"/>
            <a:ext cx="9130700" cy="1143000"/>
          </a:xfrm>
        </p:spPr>
        <p:txBody>
          <a:bodyPr/>
          <a:lstStyle/>
          <a:p>
            <a:r>
              <a:rPr lang="en-US" dirty="0" smtClean="0"/>
              <a:t>Figure of merit of large &amp; fine grain Niobium</a:t>
            </a:r>
            <a:endParaRPr lang="en-US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-16553" y="3138933"/>
          <a:ext cx="5571959" cy="3719066"/>
        </p:xfrm>
        <a:graphic>
          <a:graphicData uri="http://schemas.openxmlformats.org/presentationml/2006/ole">
            <p:oleObj spid="_x0000_s1026" name="Worksheet" r:id="rId4" imgW="10753634" imgH="7182031" progId="Excel.Sheet.8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686842" y="3116886"/>
          <a:ext cx="5561316" cy="3711962"/>
        </p:xfrm>
        <a:graphic>
          <a:graphicData uri="http://schemas.openxmlformats.org/presentationml/2006/ole">
            <p:oleObj spid="_x0000_s1027" name="Chart" r:id="rId5" imgW="10753634" imgH="7182031" progId="Excel.Shee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3340" y="1434367"/>
            <a:ext cx="862972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3300"/>
                </a:solidFill>
                <a:latin typeface="Arial Rounded MT Bold" pitchFamily="34" charset="0"/>
              </a:rPr>
              <a:t>Figure of merit is the product of (</a:t>
            </a:r>
            <a:r>
              <a:rPr lang="en-US" sz="2200" b="1" dirty="0" err="1">
                <a:solidFill>
                  <a:srgbClr val="FF3300"/>
                </a:solidFill>
                <a:latin typeface="Arial Rounded MT Bold" pitchFamily="34" charset="0"/>
              </a:rPr>
              <a:t>Eacc</a:t>
            </a:r>
            <a:r>
              <a:rPr lang="en-US" sz="2200" b="1" dirty="0">
                <a:solidFill>
                  <a:srgbClr val="FF3300"/>
                </a:solidFill>
                <a:latin typeface="Arial Rounded MT Bold" pitchFamily="34" charset="0"/>
              </a:rPr>
              <a:t>* </a:t>
            </a:r>
            <a:r>
              <a:rPr lang="en-US" sz="2200" b="1" dirty="0" err="1">
                <a:solidFill>
                  <a:srgbClr val="FF3300"/>
                </a:solidFill>
                <a:latin typeface="Arial Rounded MT Bold" pitchFamily="34" charset="0"/>
              </a:rPr>
              <a:t>Qo</a:t>
            </a:r>
            <a:r>
              <a:rPr lang="en-US" sz="2200" b="1" dirty="0">
                <a:solidFill>
                  <a:srgbClr val="FF3300"/>
                </a:solidFill>
                <a:latin typeface="Arial Rounded MT Bold" pitchFamily="34" charset="0"/>
              </a:rPr>
              <a:t>) at the quench limit</a:t>
            </a:r>
          </a:p>
          <a:p>
            <a:r>
              <a:rPr lang="en-US" sz="2200" b="1" dirty="0">
                <a:solidFill>
                  <a:srgbClr val="FF3300"/>
                </a:solidFill>
                <a:latin typeface="Arial Rounded MT Bold" pitchFamily="34" charset="0"/>
              </a:rPr>
              <a:t>Currently magneto thermal quench limits the </a:t>
            </a:r>
            <a:r>
              <a:rPr lang="en-US" sz="2200" b="1" dirty="0" smtClean="0">
                <a:solidFill>
                  <a:srgbClr val="FF3300"/>
                </a:solidFill>
                <a:latin typeface="Arial Rounded MT Bold" pitchFamily="34" charset="0"/>
              </a:rPr>
              <a:t>performance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555406" y="2488884"/>
            <a:ext cx="253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Polycrystalline niobium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001713" y="2534624"/>
            <a:ext cx="2789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Arial"/>
                <a:cs typeface="Arial"/>
              </a:rPr>
              <a:t>Large grain ingot niobium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Ingot niobium collaborations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the </a:t>
            </a:r>
            <a:r>
              <a:rPr lang="en-US" dirty="0" err="1" smtClean="0"/>
              <a:t>Nb</a:t>
            </a:r>
            <a:r>
              <a:rPr lang="en-US" dirty="0" smtClean="0"/>
              <a:t> treatment parameters in order to maintain the superconducting properties of the pristine Niobium (NIST, RRCAT and BARC)</a:t>
            </a:r>
          </a:p>
          <a:p>
            <a:pPr lvl="4"/>
            <a:r>
              <a:rPr lang="en-US" dirty="0" smtClean="0"/>
              <a:t>	</a:t>
            </a:r>
          </a:p>
          <a:p>
            <a:r>
              <a:rPr lang="en-US" dirty="0" smtClean="0"/>
              <a:t>Eliminate the surface oxide layer, remove the dissolved hydrogen and implant nitrogen to form mono layers of Niobium Nitride to </a:t>
            </a:r>
            <a:r>
              <a:rPr lang="en-US" dirty="0" err="1" smtClean="0"/>
              <a:t>passivate</a:t>
            </a:r>
            <a:r>
              <a:rPr lang="en-US" dirty="0" smtClean="0"/>
              <a:t> the surface and enhance the performance from the proximity effect (Casting Analysis Corp., ODU, NCSU, and W&amp;M)</a:t>
            </a:r>
          </a:p>
          <a:p>
            <a:pPr lvl="4"/>
            <a:r>
              <a:rPr lang="en-US" dirty="0" smtClean="0"/>
              <a:t>	</a:t>
            </a:r>
          </a:p>
          <a:p>
            <a:r>
              <a:rPr lang="en-US" dirty="0" smtClean="0"/>
              <a:t>Develop a clean UHV furnace with induction heating to eliminate contamination of cavity surfaces and avoid the final chemistry (Casting Analysis Corporation)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Patent-Ganap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40000">
            <a:off x="1418965" y="591469"/>
            <a:ext cx="6702552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6" name="Picture 5" descr="Patent-Ganap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40000">
            <a:off x="716851" y="55540"/>
            <a:ext cx="8062948" cy="65999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364331" y="1330572"/>
            <a:ext cx="1748566" cy="3029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7150"/>
            <a:ext cx="6400800" cy="6743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828139" y="4672003"/>
            <a:ext cx="1084085" cy="3029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1117890"/>
            <a:ext cx="2118046" cy="3029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Conclusions</a:t>
            </a:r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introduced ingot niobium technology and has reconfirmed the high quality factors and peak magnetic fields found with low RRR solid niobium in the 1970’s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 tantalum in ingot niobium is not expected to negatively impact the performance of the cavities but will reduce the cost of accelerator structures considerably</a:t>
            </a:r>
          </a:p>
          <a:p>
            <a:endParaRPr lang="en-US" dirty="0" smtClean="0"/>
          </a:p>
          <a:p>
            <a:r>
              <a:rPr lang="en-US" dirty="0" smtClean="0"/>
              <a:t>Optimized low cost CW </a:t>
            </a:r>
            <a:r>
              <a:rPr lang="en-US" dirty="0" err="1" smtClean="0"/>
              <a:t>linacs</a:t>
            </a:r>
            <a:r>
              <a:rPr lang="en-US" dirty="0" smtClean="0"/>
              <a:t> built with ingot niobium will pave the path for future R&amp;D and industrial applications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3" y="277813"/>
            <a:ext cx="8675500" cy="1143000"/>
          </a:xfrm>
        </p:spPr>
        <p:txBody>
          <a:bodyPr/>
          <a:lstStyle/>
          <a:p>
            <a:r>
              <a:rPr lang="en-US" dirty="0" smtClean="0"/>
              <a:t>R&amp;D on </a:t>
            </a:r>
            <a:r>
              <a:rPr lang="en-US" dirty="0" smtClean="0"/>
              <a:t>Ingot </a:t>
            </a:r>
            <a:r>
              <a:rPr lang="en-US" dirty="0" smtClean="0"/>
              <a:t>Niobium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talks will highlight progress on three continents</a:t>
            </a:r>
          </a:p>
          <a:p>
            <a:pPr lvl="4"/>
            <a:r>
              <a:rPr lang="en-US" dirty="0" smtClean="0"/>
              <a:t>	</a:t>
            </a:r>
          </a:p>
          <a:p>
            <a:r>
              <a:rPr lang="en-US" dirty="0" err="1" smtClean="0"/>
              <a:t>R&amp;Ds</a:t>
            </a:r>
            <a:r>
              <a:rPr lang="en-US" dirty="0" smtClean="0"/>
              <a:t> in Asia on large/single crystal niobium after the international niobium workshop 2006	</a:t>
            </a:r>
          </a:p>
          <a:p>
            <a:pPr lvl="1"/>
            <a:r>
              <a:rPr lang="en-US" dirty="0" smtClean="0"/>
              <a:t>Kenji Saito	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Advances in large grain resonators activities at DESY, W.C. </a:t>
            </a:r>
            <a:r>
              <a:rPr lang="en-US" dirty="0" err="1" smtClean="0"/>
              <a:t>Heraeus</a:t>
            </a:r>
            <a:r>
              <a:rPr lang="en-US" dirty="0" smtClean="0"/>
              <a:t> and RI	</a:t>
            </a:r>
          </a:p>
          <a:p>
            <a:pPr lvl="1"/>
            <a:r>
              <a:rPr lang="en-US" dirty="0" err="1" smtClean="0"/>
              <a:t>Waldemar</a:t>
            </a:r>
            <a:r>
              <a:rPr lang="en-US" dirty="0" smtClean="0"/>
              <a:t> Singer	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America's overview of superconducting science and technology of ingot niobium	</a:t>
            </a:r>
          </a:p>
          <a:p>
            <a:pPr lvl="1"/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Ciovati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to CEBAF</a:t>
            </a:r>
          </a:p>
          <a:p>
            <a:endParaRPr lang="en-US" dirty="0" smtClean="0"/>
          </a:p>
          <a:p>
            <a:r>
              <a:rPr lang="en-US" dirty="0" smtClean="0"/>
              <a:t>Historical perspectives on ingot niobium – 1970’s</a:t>
            </a:r>
          </a:p>
          <a:p>
            <a:endParaRPr lang="en-US" dirty="0" smtClean="0"/>
          </a:p>
          <a:p>
            <a:r>
              <a:rPr lang="en-US" dirty="0" smtClean="0"/>
              <a:t>Reintroduction of ingot niobium - 2004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685800" y="850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Overview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erialAccelSiteTestlab"/>
          <p:cNvPicPr>
            <a:picLocks noChangeAspect="1" noChangeArrowheads="1"/>
          </p:cNvPicPr>
          <p:nvPr/>
        </p:nvPicPr>
        <p:blipFill>
          <a:blip r:embed="rId3"/>
          <a:srcRect t="2592" b="3859"/>
          <a:stretch>
            <a:fillRect/>
          </a:stretch>
        </p:blipFill>
        <p:spPr bwMode="auto">
          <a:xfrm>
            <a:off x="0" y="0"/>
            <a:ext cx="916305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8113" y="111125"/>
            <a:ext cx="6415087" cy="515938"/>
          </a:xfrm>
          <a:noFill/>
        </p:spPr>
        <p:txBody>
          <a:bodyPr/>
          <a:lstStyle/>
          <a:p>
            <a:r>
              <a:rPr lang="en-US" altLang="zh-CN" sz="3100" b="1" dirty="0" smtClean="0">
                <a:solidFill>
                  <a:schemeClr val="bg1"/>
                </a:solidFill>
                <a:ea typeface="宋体" pitchFamily="2" charset="-122"/>
              </a:rPr>
              <a:t>Jefferson Lab Accelerator Site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1450" y="233363"/>
            <a:ext cx="4991100" cy="2452687"/>
            <a:chOff x="2508" y="147"/>
            <a:chExt cx="3144" cy="1545"/>
          </a:xfrm>
        </p:grpSpPr>
        <p:sp>
          <p:nvSpPr>
            <p:cNvPr id="12305" name="AutoShape 5"/>
            <p:cNvSpPr>
              <a:spLocks noChangeArrowheads="1"/>
            </p:cNvSpPr>
            <p:nvPr/>
          </p:nvSpPr>
          <p:spPr bwMode="auto">
            <a:xfrm>
              <a:off x="4174" y="147"/>
              <a:ext cx="1478" cy="635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latin typeface="Arial" charset="0"/>
                </a:rPr>
                <a:t>CEBAF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 SRF recirculating linac</a:t>
              </a:r>
            </a:p>
          </p:txBody>
        </p:sp>
        <p:sp>
          <p:nvSpPr>
            <p:cNvPr id="12306" name="Freeform 6"/>
            <p:cNvSpPr>
              <a:spLocks/>
            </p:cNvSpPr>
            <p:nvPr/>
          </p:nvSpPr>
          <p:spPr bwMode="auto">
            <a:xfrm>
              <a:off x="3720" y="576"/>
              <a:ext cx="456" cy="948"/>
            </a:xfrm>
            <a:custGeom>
              <a:avLst/>
              <a:gdLst>
                <a:gd name="T0" fmla="*/ 456 w 456"/>
                <a:gd name="T1" fmla="*/ 0 h 948"/>
                <a:gd name="T2" fmla="*/ 348 w 456"/>
                <a:gd name="T3" fmla="*/ 648 h 948"/>
                <a:gd name="T4" fmla="*/ 0 w 456"/>
                <a:gd name="T5" fmla="*/ 948 h 948"/>
                <a:gd name="T6" fmla="*/ 0 60000 65536"/>
                <a:gd name="T7" fmla="*/ 0 60000 65536"/>
                <a:gd name="T8" fmla="*/ 0 60000 65536"/>
                <a:gd name="T9" fmla="*/ 0 w 456"/>
                <a:gd name="T10" fmla="*/ 0 h 948"/>
                <a:gd name="T11" fmla="*/ 456 w 456"/>
                <a:gd name="T12" fmla="*/ 948 h 9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948">
                  <a:moveTo>
                    <a:pt x="456" y="0"/>
                  </a:moveTo>
                  <a:cubicBezTo>
                    <a:pt x="440" y="245"/>
                    <a:pt x="424" y="490"/>
                    <a:pt x="348" y="648"/>
                  </a:cubicBezTo>
                  <a:cubicBezTo>
                    <a:pt x="272" y="806"/>
                    <a:pt x="136" y="877"/>
                    <a:pt x="0" y="948"/>
                  </a:cubicBezTo>
                </a:path>
              </a:pathLst>
            </a:cu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7"/>
            <p:cNvSpPr>
              <a:spLocks/>
            </p:cNvSpPr>
            <p:nvPr/>
          </p:nvSpPr>
          <p:spPr bwMode="auto">
            <a:xfrm>
              <a:off x="2508" y="338"/>
              <a:ext cx="1668" cy="1354"/>
            </a:xfrm>
            <a:custGeom>
              <a:avLst/>
              <a:gdLst>
                <a:gd name="T0" fmla="*/ 1668 w 1668"/>
                <a:gd name="T1" fmla="*/ 214 h 1354"/>
                <a:gd name="T2" fmla="*/ 600 w 1668"/>
                <a:gd name="T3" fmla="*/ 190 h 1354"/>
                <a:gd name="T4" fmla="*/ 0 w 1668"/>
                <a:gd name="T5" fmla="*/ 1354 h 1354"/>
                <a:gd name="T6" fmla="*/ 0 60000 65536"/>
                <a:gd name="T7" fmla="*/ 0 60000 65536"/>
                <a:gd name="T8" fmla="*/ 0 60000 65536"/>
                <a:gd name="T9" fmla="*/ 0 w 1668"/>
                <a:gd name="T10" fmla="*/ 0 h 1354"/>
                <a:gd name="T11" fmla="*/ 1668 w 1668"/>
                <a:gd name="T12" fmla="*/ 1354 h 1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8" h="1354">
                  <a:moveTo>
                    <a:pt x="1668" y="214"/>
                  </a:moveTo>
                  <a:cubicBezTo>
                    <a:pt x="1273" y="107"/>
                    <a:pt x="878" y="0"/>
                    <a:pt x="600" y="190"/>
                  </a:cubicBezTo>
                  <a:cubicBezTo>
                    <a:pt x="322" y="380"/>
                    <a:pt x="161" y="867"/>
                    <a:pt x="0" y="1354"/>
                  </a:cubicBezTo>
                </a:path>
              </a:pathLst>
            </a:cu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806450"/>
            <a:ext cx="4119563" cy="4441825"/>
            <a:chOff x="0" y="604"/>
            <a:chExt cx="2595" cy="2798"/>
          </a:xfrm>
        </p:grpSpPr>
        <p:sp>
          <p:nvSpPr>
            <p:cNvPr id="12302" name="Freeform 9"/>
            <p:cNvSpPr>
              <a:spLocks/>
            </p:cNvSpPr>
            <p:nvPr/>
          </p:nvSpPr>
          <p:spPr bwMode="auto">
            <a:xfrm>
              <a:off x="0" y="2070"/>
              <a:ext cx="1224" cy="1332"/>
            </a:xfrm>
            <a:custGeom>
              <a:avLst/>
              <a:gdLst>
                <a:gd name="T0" fmla="*/ 329 w 1224"/>
                <a:gd name="T1" fmla="*/ 0 h 1332"/>
                <a:gd name="T2" fmla="*/ 149 w 1224"/>
                <a:gd name="T3" fmla="*/ 1044 h 1332"/>
                <a:gd name="T4" fmla="*/ 1224 w 1224"/>
                <a:gd name="T5" fmla="*/ 1332 h 1332"/>
                <a:gd name="T6" fmla="*/ 0 60000 65536"/>
                <a:gd name="T7" fmla="*/ 0 60000 65536"/>
                <a:gd name="T8" fmla="*/ 0 60000 65536"/>
                <a:gd name="T9" fmla="*/ 0 w 1224"/>
                <a:gd name="T10" fmla="*/ 0 h 1332"/>
                <a:gd name="T11" fmla="*/ 1224 w 1224"/>
                <a:gd name="T12" fmla="*/ 1332 h 1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4" h="1332">
                  <a:moveTo>
                    <a:pt x="329" y="0"/>
                  </a:moveTo>
                  <a:cubicBezTo>
                    <a:pt x="164" y="411"/>
                    <a:pt x="0" y="822"/>
                    <a:pt x="149" y="1044"/>
                  </a:cubicBezTo>
                  <a:cubicBezTo>
                    <a:pt x="298" y="1266"/>
                    <a:pt x="761" y="1299"/>
                    <a:pt x="1224" y="1332"/>
                  </a:cubicBezTo>
                </a:path>
              </a:pathLst>
            </a:cu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03" name="Picture 10" descr="jlab_cryo_1"/>
            <p:cNvPicPr>
              <a:picLocks noChangeAspect="1" noChangeArrowheads="1"/>
            </p:cNvPicPr>
            <p:nvPr/>
          </p:nvPicPr>
          <p:blipFill>
            <a:blip r:embed="rId4"/>
            <a:srcRect b="1457"/>
            <a:stretch>
              <a:fillRect/>
            </a:stretch>
          </p:blipFill>
          <p:spPr bwMode="auto">
            <a:xfrm>
              <a:off x="317" y="1326"/>
              <a:ext cx="2124" cy="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AutoShape 11"/>
            <p:cNvSpPr>
              <a:spLocks noChangeArrowheads="1"/>
            </p:cNvSpPr>
            <p:nvPr/>
          </p:nvSpPr>
          <p:spPr bwMode="auto">
            <a:xfrm>
              <a:off x="0" y="604"/>
              <a:ext cx="2595" cy="91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3399"/>
                  </a:solidFill>
                  <a:latin typeface="Arial" charset="0"/>
                </a:rPr>
                <a:t>Test Lab at the Institute for Superconducting Radio-Frequency</a:t>
              </a:r>
            </a:p>
            <a:p>
              <a:pPr algn="ctr" eaLnBrk="0" hangingPunct="0"/>
              <a:r>
                <a:rPr lang="en-US" sz="1600" b="1">
                  <a:solidFill>
                    <a:srgbClr val="003399"/>
                  </a:solidFill>
                  <a:latin typeface="Arial" charset="0"/>
                </a:rPr>
                <a:t>Science and Technology</a:t>
              </a:r>
            </a:p>
            <a:p>
              <a:pPr algn="ctr" eaLnBrk="0" hangingPunct="0">
                <a:buFontTx/>
                <a:buChar char="-"/>
              </a:pPr>
              <a:r>
                <a:rPr lang="en-US" sz="1600" b="1">
                  <a:solidFill>
                    <a:srgbClr val="003399"/>
                  </a:solidFill>
                  <a:latin typeface="Arial" charset="0"/>
                </a:rPr>
                <a:t>SNS drive linac</a:t>
              </a:r>
            </a:p>
            <a:p>
              <a:pPr algn="ctr" eaLnBrk="0" hangingPunct="0">
                <a:buFontTx/>
                <a:buChar char="-"/>
              </a:pPr>
              <a:r>
                <a:rPr lang="en-US" sz="1600" b="1">
                  <a:solidFill>
                    <a:srgbClr val="003399"/>
                  </a:solidFill>
                  <a:latin typeface="Arial" charset="0"/>
                </a:rPr>
                <a:t> JLab - FEL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91088" y="1639888"/>
            <a:ext cx="3657600" cy="869950"/>
            <a:chOff x="3081" y="1033"/>
            <a:chExt cx="2304" cy="548"/>
          </a:xfrm>
        </p:grpSpPr>
        <p:sp>
          <p:nvSpPr>
            <p:cNvPr id="12300" name="AutoShape 13"/>
            <p:cNvSpPr>
              <a:spLocks noChangeArrowheads="1"/>
            </p:cNvSpPr>
            <p:nvPr/>
          </p:nvSpPr>
          <p:spPr bwMode="auto">
            <a:xfrm>
              <a:off x="4269" y="1033"/>
              <a:ext cx="1116" cy="54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Arial" charset="0"/>
                </a:rPr>
                <a:t>FEL</a:t>
              </a:r>
            </a:p>
          </p:txBody>
        </p:sp>
        <p:sp>
          <p:nvSpPr>
            <p:cNvPr id="12301" name="Freeform 14"/>
            <p:cNvSpPr>
              <a:spLocks/>
            </p:cNvSpPr>
            <p:nvPr/>
          </p:nvSpPr>
          <p:spPr bwMode="auto">
            <a:xfrm>
              <a:off x="3081" y="1051"/>
              <a:ext cx="1170" cy="311"/>
            </a:xfrm>
            <a:custGeom>
              <a:avLst/>
              <a:gdLst>
                <a:gd name="T0" fmla="*/ 1170 w 1170"/>
                <a:gd name="T1" fmla="*/ 311 h 311"/>
                <a:gd name="T2" fmla="*/ 430 w 1170"/>
                <a:gd name="T3" fmla="*/ 247 h 311"/>
                <a:gd name="T4" fmla="*/ 0 w 1170"/>
                <a:gd name="T5" fmla="*/ 0 h 311"/>
                <a:gd name="T6" fmla="*/ 0 60000 65536"/>
                <a:gd name="T7" fmla="*/ 0 60000 65536"/>
                <a:gd name="T8" fmla="*/ 0 60000 65536"/>
                <a:gd name="T9" fmla="*/ 0 w 1170"/>
                <a:gd name="T10" fmla="*/ 0 h 311"/>
                <a:gd name="T11" fmla="*/ 1170 w 1170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0" h="311">
                  <a:moveTo>
                    <a:pt x="1170" y="311"/>
                  </a:moveTo>
                  <a:cubicBezTo>
                    <a:pt x="897" y="305"/>
                    <a:pt x="625" y="299"/>
                    <a:pt x="430" y="247"/>
                  </a:cubicBezTo>
                  <a:cubicBezTo>
                    <a:pt x="235" y="195"/>
                    <a:pt x="117" y="97"/>
                    <a:pt x="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624638" y="2971800"/>
            <a:ext cx="2328862" cy="2062163"/>
            <a:chOff x="4173" y="1872"/>
            <a:chExt cx="1467" cy="1299"/>
          </a:xfrm>
        </p:grpSpPr>
        <p:sp>
          <p:nvSpPr>
            <p:cNvPr id="12296" name="AutoShape 16"/>
            <p:cNvSpPr>
              <a:spLocks noChangeArrowheads="1"/>
            </p:cNvSpPr>
            <p:nvPr/>
          </p:nvSpPr>
          <p:spPr bwMode="auto">
            <a:xfrm>
              <a:off x="4188" y="1872"/>
              <a:ext cx="1452" cy="6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latin typeface="Arial" charset="0"/>
                </a:rPr>
                <a:t>Nuclear Physics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Detector</a:t>
              </a:r>
            </a:p>
            <a:p>
              <a:pPr algn="ctr" eaLnBrk="0" hangingPunct="0"/>
              <a:r>
                <a:rPr lang="en-US" sz="1800" b="1">
                  <a:latin typeface="Arial" charset="0"/>
                </a:rPr>
                <a:t>Halls A, B, C</a:t>
              </a:r>
            </a:p>
          </p:txBody>
        </p:sp>
        <p:sp>
          <p:nvSpPr>
            <p:cNvPr id="12297" name="Line 17"/>
            <p:cNvSpPr>
              <a:spLocks noChangeShapeType="1"/>
            </p:cNvSpPr>
            <p:nvPr/>
          </p:nvSpPr>
          <p:spPr bwMode="auto">
            <a:xfrm>
              <a:off x="4512" y="2502"/>
              <a:ext cx="552" cy="5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8"/>
            <p:cNvSpPr>
              <a:spLocks noChangeShapeType="1"/>
            </p:cNvSpPr>
            <p:nvPr/>
          </p:nvSpPr>
          <p:spPr bwMode="auto">
            <a:xfrm flipH="1">
              <a:off x="4173" y="2499"/>
              <a:ext cx="333" cy="6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9"/>
            <p:cNvSpPr>
              <a:spLocks noChangeShapeType="1"/>
            </p:cNvSpPr>
            <p:nvPr/>
          </p:nvSpPr>
          <p:spPr bwMode="auto">
            <a:xfrm>
              <a:off x="4509" y="2520"/>
              <a:ext cx="132" cy="64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7591"/>
            <a:ext cx="7772400" cy="751463"/>
          </a:xfrm>
        </p:spPr>
        <p:txBody>
          <a:bodyPr/>
          <a:lstStyle/>
          <a:p>
            <a:r>
              <a:rPr lang="en-US" dirty="0" smtClean="0"/>
              <a:t>CEBAF energy upgrade</a:t>
            </a:r>
            <a:endParaRPr lang="en-US" dirty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6322" y="1127595"/>
            <a:ext cx="9160322" cy="573040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44513" y="245376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n-US" sz="2000" b="1" dirty="0" smtClean="0"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 smtClean="0"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Highlights of Early SRF Technology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3075" y="949842"/>
            <a:ext cx="8670925" cy="4918075"/>
          </a:xfrm>
        </p:spPr>
        <p:txBody>
          <a:bodyPr/>
          <a:lstStyle/>
          <a:p>
            <a:r>
              <a:rPr lang="en-US" dirty="0" smtClean="0"/>
              <a:t>Cavities were mostly made from ingot niobium</a:t>
            </a:r>
          </a:p>
          <a:p>
            <a:pPr lvl="1"/>
            <a:r>
              <a:rPr lang="en-US" dirty="0" smtClean="0"/>
              <a:t>Process and procedures were similar and as varied as today</a:t>
            </a:r>
          </a:p>
          <a:p>
            <a:r>
              <a:rPr lang="en-US" dirty="0" smtClean="0"/>
              <a:t>Reactor grade Niobium material in ingot, bar, plate sheet and tube form was available  </a:t>
            </a:r>
          </a:p>
          <a:p>
            <a:r>
              <a:rPr lang="en-US" dirty="0" smtClean="0"/>
              <a:t>Achievable gradient limited by </a:t>
            </a:r>
            <a:r>
              <a:rPr lang="en-US" dirty="0" err="1" smtClean="0"/>
              <a:t>multipacting</a:t>
            </a:r>
            <a:r>
              <a:rPr lang="en-US" dirty="0" smtClean="0"/>
              <a:t> and/or field emission</a:t>
            </a:r>
          </a:p>
          <a:p>
            <a:r>
              <a:rPr lang="en-US" dirty="0" smtClean="0"/>
              <a:t>Residual surface resistance (</a:t>
            </a:r>
            <a:r>
              <a:rPr lang="en-US" dirty="0" err="1" smtClean="0"/>
              <a:t>nΩ</a:t>
            </a:r>
            <a:r>
              <a:rPr lang="en-US" dirty="0" smtClean="0"/>
              <a:t>) was not well understood </a:t>
            </a:r>
          </a:p>
          <a:p>
            <a:pPr lvl="1"/>
            <a:r>
              <a:rPr lang="en-US" dirty="0" smtClean="0"/>
              <a:t>Still the case </a:t>
            </a:r>
          </a:p>
          <a:p>
            <a:r>
              <a:rPr lang="en-US" dirty="0" smtClean="0"/>
              <a:t>At highest frequencies (</a:t>
            </a:r>
            <a:r>
              <a:rPr lang="en-US" dirty="0" err="1" smtClean="0"/>
              <a:t>Electropolished</a:t>
            </a:r>
            <a:r>
              <a:rPr lang="en-US" dirty="0" smtClean="0"/>
              <a:t> fine grain, X-band)  </a:t>
            </a:r>
            <a:r>
              <a:rPr lang="en-US" dirty="0" err="1" smtClean="0"/>
              <a:t>Hpk</a:t>
            </a:r>
            <a:r>
              <a:rPr lang="en-US" dirty="0" smtClean="0"/>
              <a:t> ~ 159 </a:t>
            </a:r>
            <a:r>
              <a:rPr lang="en-US" dirty="0" err="1" smtClean="0"/>
              <a:t>mT</a:t>
            </a:r>
            <a:r>
              <a:rPr lang="en-US" dirty="0" smtClean="0"/>
              <a:t> Q0 ~5x109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BCP’d</a:t>
            </a:r>
            <a:r>
              <a:rPr lang="en-US" dirty="0" smtClean="0"/>
              <a:t> ingot </a:t>
            </a:r>
            <a:r>
              <a:rPr lang="en-US" dirty="0" err="1" smtClean="0"/>
              <a:t>Nb</a:t>
            </a:r>
            <a:r>
              <a:rPr lang="en-US" dirty="0" smtClean="0"/>
              <a:t>, 1970’s) </a:t>
            </a:r>
            <a:r>
              <a:rPr lang="en-US" dirty="0" err="1" smtClean="0"/>
              <a:t>Hpk</a:t>
            </a:r>
            <a:r>
              <a:rPr lang="en-US" dirty="0" smtClean="0"/>
              <a:t> ~ 108 </a:t>
            </a:r>
            <a:r>
              <a:rPr lang="en-US" dirty="0" err="1" smtClean="0"/>
              <a:t>mT</a:t>
            </a:r>
            <a:r>
              <a:rPr lang="en-US" dirty="0" smtClean="0"/>
              <a:t> &amp; Q0 ~1×1011 @ 1.2 K CW</a:t>
            </a:r>
          </a:p>
          <a:p>
            <a:r>
              <a:rPr lang="en-US" dirty="0" smtClean="0"/>
              <a:t>For comparison (CEBAF upgrade spec.)  </a:t>
            </a:r>
            <a:r>
              <a:rPr lang="en-US" dirty="0" err="1" smtClean="0"/>
              <a:t>Hpk</a:t>
            </a:r>
            <a:r>
              <a:rPr lang="en-US" dirty="0" smtClean="0"/>
              <a:t> ~ 92  </a:t>
            </a:r>
            <a:r>
              <a:rPr lang="en-US" dirty="0" err="1" smtClean="0"/>
              <a:t>mT</a:t>
            </a:r>
            <a:r>
              <a:rPr lang="en-US" dirty="0" smtClean="0"/>
              <a:t>  Q0 ~ 7×109 @ 2 K CW  (2008)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08" y="85060"/>
            <a:ext cx="8116292" cy="1143000"/>
          </a:xfrm>
        </p:spPr>
        <p:txBody>
          <a:bodyPr/>
          <a:lstStyle/>
          <a:p>
            <a:r>
              <a:rPr lang="en-US" dirty="0" smtClean="0"/>
              <a:t>Historical Example of Ingot Niobium 1</a:t>
            </a:r>
          </a:p>
        </p:txBody>
      </p:sp>
      <p:pic>
        <p:nvPicPr>
          <p:cNvPr id="4" name="Content Placeholder 3" descr="stanford.jpg"/>
          <p:cNvPicPr>
            <a:picLocks noGrp="1" noChangeAspect="1"/>
          </p:cNvPicPr>
          <p:nvPr>
            <p:ph idx="1"/>
          </p:nvPr>
        </p:nvPicPr>
        <p:blipFill>
          <a:blip r:embed="rId3"/>
          <a:srcRect l="3751" b="6844"/>
          <a:stretch>
            <a:fillRect/>
          </a:stretch>
        </p:blipFill>
        <p:spPr>
          <a:xfrm>
            <a:off x="1042005" y="1381409"/>
            <a:ext cx="7521149" cy="4308738"/>
          </a:xfrm>
        </p:spPr>
      </p:pic>
      <p:sp>
        <p:nvSpPr>
          <p:cNvPr id="5" name="TextBox 4"/>
          <p:cNvSpPr txBox="1"/>
          <p:nvPr/>
        </p:nvSpPr>
        <p:spPr>
          <a:xfrm>
            <a:off x="1914144" y="6120384"/>
            <a:ext cx="487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Stanford solid niobium cavity 1970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568" y="4779264"/>
            <a:ext cx="276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H</a:t>
            </a:r>
            <a:r>
              <a:rPr lang="en-US" sz="2000" baseline="-25000" dirty="0" err="1" smtClean="0">
                <a:latin typeface="Arial"/>
                <a:cs typeface="Arial"/>
              </a:rPr>
              <a:t>pk</a:t>
            </a:r>
            <a:r>
              <a:rPr lang="en-US" sz="2000" dirty="0" smtClean="0">
                <a:latin typeface="Arial"/>
                <a:cs typeface="Arial"/>
              </a:rPr>
              <a:t>~ 108 </a:t>
            </a:r>
            <a:r>
              <a:rPr lang="en-US" sz="2000" dirty="0" err="1" smtClean="0">
                <a:latin typeface="Arial"/>
                <a:cs typeface="Arial"/>
              </a:rPr>
              <a:t>mT</a:t>
            </a:r>
            <a:r>
              <a:rPr lang="en-US" sz="2000" dirty="0" smtClean="0">
                <a:latin typeface="Arial"/>
                <a:cs typeface="Arial"/>
              </a:rPr>
              <a:t> with BCP</a:t>
            </a:r>
            <a:endParaRPr lang="en-US" sz="2000" baseline="-25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83" y="85060"/>
            <a:ext cx="8181417" cy="1143000"/>
          </a:xfrm>
        </p:spPr>
        <p:txBody>
          <a:bodyPr/>
          <a:lstStyle/>
          <a:p>
            <a:r>
              <a:rPr lang="en-US" dirty="0" smtClean="0"/>
              <a:t>Historical Example of Ingot Niobium 2</a:t>
            </a: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Content Placeholder 7" descr="siemens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6365" r="-16365"/>
          <a:stretch>
            <a:fillRect/>
          </a:stretch>
        </p:blipFill>
        <p:spPr>
          <a:xfrm rot="21540000">
            <a:off x="227666" y="1420813"/>
            <a:ext cx="8370887" cy="4918075"/>
          </a:xfrm>
        </p:spPr>
      </p:pic>
      <p:sp>
        <p:nvSpPr>
          <p:cNvPr id="5" name="TextBox 4"/>
          <p:cNvSpPr txBox="1"/>
          <p:nvPr/>
        </p:nvSpPr>
        <p:spPr>
          <a:xfrm>
            <a:off x="2020885" y="6209300"/>
            <a:ext cx="4906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Siemens solid niobium cavity 1973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648" y="3267456"/>
            <a:ext cx="276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H</a:t>
            </a:r>
            <a:r>
              <a:rPr lang="en-US" sz="2000" baseline="-25000" dirty="0" err="1" smtClean="0">
                <a:latin typeface="Arial"/>
                <a:cs typeface="Arial"/>
              </a:rPr>
              <a:t>pk</a:t>
            </a:r>
            <a:r>
              <a:rPr lang="en-US" sz="2000" dirty="0" smtClean="0">
                <a:latin typeface="Arial"/>
                <a:cs typeface="Arial"/>
              </a:rPr>
              <a:t>~ 109 </a:t>
            </a:r>
            <a:r>
              <a:rPr lang="en-US" sz="2000" dirty="0" err="1" smtClean="0">
                <a:latin typeface="Arial"/>
                <a:cs typeface="Arial"/>
              </a:rPr>
              <a:t>mT</a:t>
            </a:r>
            <a:r>
              <a:rPr lang="en-US" sz="2000" dirty="0" smtClean="0">
                <a:latin typeface="Arial"/>
                <a:cs typeface="Arial"/>
              </a:rPr>
              <a:t> with BCP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648" y="3742944"/>
            <a:ext cx="25771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H</a:t>
            </a:r>
            <a:r>
              <a:rPr lang="en-US" sz="2000" baseline="-25000" dirty="0" err="1" smtClean="0">
                <a:latin typeface="Arial"/>
                <a:cs typeface="Arial"/>
              </a:rPr>
              <a:t>pk</a:t>
            </a:r>
            <a:r>
              <a:rPr lang="en-US" sz="2000" dirty="0" smtClean="0">
                <a:latin typeface="Arial"/>
                <a:cs typeface="Arial"/>
              </a:rPr>
              <a:t>~ 130 </a:t>
            </a:r>
            <a:r>
              <a:rPr lang="en-US" sz="2000" dirty="0" err="1" smtClean="0">
                <a:latin typeface="Arial"/>
                <a:cs typeface="Arial"/>
              </a:rPr>
              <a:t>mT</a:t>
            </a:r>
            <a:r>
              <a:rPr lang="en-US" sz="2000" dirty="0" smtClean="0">
                <a:latin typeface="Arial"/>
                <a:cs typeface="Arial"/>
              </a:rPr>
              <a:t> with EP</a:t>
            </a:r>
            <a:endParaRPr lang="en-US" sz="2000" baseline="-25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6364" y="258763"/>
            <a:ext cx="8742362" cy="809625"/>
          </a:xfrm>
        </p:spPr>
        <p:txBody>
          <a:bodyPr/>
          <a:lstStyle/>
          <a:p>
            <a:r>
              <a:rPr lang="en-US" dirty="0" smtClean="0"/>
              <a:t>UIUC HEPL 49 Pill Box 1.3 GHz Cavities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125225"/>
            <a:ext cx="8742362" cy="515937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071633" y="2402662"/>
            <a:ext cx="3735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Arial"/>
                <a:cs typeface="Arial"/>
              </a:rPr>
              <a:t>Photo Courtesy of Larry </a:t>
            </a:r>
            <a:r>
              <a:rPr lang="en-US" dirty="0" err="1">
                <a:solidFill>
                  <a:srgbClr val="3333FF"/>
                </a:solidFill>
                <a:latin typeface="Arial"/>
                <a:cs typeface="Arial"/>
              </a:rPr>
              <a:t>Cardman</a:t>
            </a:r>
            <a:r>
              <a:rPr lang="en-US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284913" y="1636713"/>
            <a:ext cx="149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err="1">
                <a:solidFill>
                  <a:srgbClr val="FF0000"/>
                </a:solidFill>
                <a:latin typeface="Arial"/>
                <a:cs typeface="Arial"/>
              </a:rPr>
              <a:t>pk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/E</a:t>
            </a:r>
            <a:r>
              <a:rPr lang="en-US" sz="2000" baseline="-25000" dirty="0" err="1">
                <a:solidFill>
                  <a:srgbClr val="FF0000"/>
                </a:solidFill>
                <a:latin typeface="Arial"/>
                <a:cs typeface="Arial"/>
              </a:rPr>
              <a:t>acc</a:t>
            </a:r>
            <a:r>
              <a:rPr lang="en-US" sz="2000" dirty="0">
                <a:latin typeface="Arial"/>
                <a:cs typeface="Arial"/>
              </a:rPr>
              <a:t> ~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09986" y="4684162"/>
            <a:ext cx="81534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  Gradient limitation was considered to be due to inadequate cleaning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Surface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recontamination from dirty vacuum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systems was not thought to be important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  Shape was changed to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elliptical </a:t>
            </a:r>
            <a:r>
              <a:rPr lang="en-US" sz="2000" dirty="0" err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err="1">
                <a:solidFill>
                  <a:srgbClr val="FFFF00"/>
                </a:solidFill>
                <a:latin typeface="Arial"/>
                <a:cs typeface="Arial"/>
              </a:rPr>
              <a:t>pk</a:t>
            </a:r>
            <a:r>
              <a:rPr lang="en-US" sz="2000" dirty="0" err="1">
                <a:solidFill>
                  <a:srgbClr val="FFFF00"/>
                </a:solidFill>
                <a:latin typeface="Arial"/>
                <a:cs typeface="Arial"/>
              </a:rPr>
              <a:t>/E</a:t>
            </a:r>
            <a:r>
              <a:rPr lang="en-US" sz="2000" baseline="-25000" dirty="0" err="1">
                <a:solidFill>
                  <a:srgbClr val="FFFF00"/>
                </a:solidFill>
                <a:latin typeface="Arial"/>
                <a:cs typeface="Arial"/>
              </a:rPr>
              <a:t>acc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 ~ 4.7 (CEBAF Cavities)</a:t>
            </a:r>
            <a:endParaRPr lang="en-US" sz="20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  Polycrystalline Niobium became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the material of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choice</a:t>
            </a:r>
          </a:p>
          <a:p>
            <a:endParaRPr lang="en-US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06364" y="1068388"/>
            <a:ext cx="56490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Cavities were machined from low purity ingots</a:t>
            </a:r>
            <a:endParaRPr lang="en-US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inal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step was ~1800 </a:t>
            </a:r>
            <a:r>
              <a:rPr lang="en-GB" sz="1800" dirty="0">
                <a:solidFill>
                  <a:srgbClr val="FF0000"/>
                </a:solidFill>
                <a:latin typeface="Arial"/>
                <a:cs typeface="Arial"/>
              </a:rPr>
              <a:t>ºC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 vacuum anneal to reduce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residual stress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381"/>
            <a:ext cx="9144000" cy="1143000"/>
          </a:xfrm>
        </p:spPr>
        <p:txBody>
          <a:bodyPr/>
          <a:lstStyle/>
          <a:p>
            <a:r>
              <a:rPr lang="en-US" dirty="0" smtClean="0"/>
              <a:t>Birth of Ingot Niobium Technology  </a:t>
            </a:r>
            <a:br>
              <a:rPr lang="en-US" dirty="0" smtClean="0"/>
            </a:br>
            <a:r>
              <a:rPr lang="en-US" dirty="0" smtClean="0"/>
              <a:t> CBMM/RMCI-</a:t>
            </a:r>
            <a:r>
              <a:rPr lang="en-US" dirty="0" err="1" smtClean="0"/>
              <a:t>JLab</a:t>
            </a:r>
            <a:r>
              <a:rPr lang="en-US" dirty="0" smtClean="0"/>
              <a:t> CRADA, August 2004</a:t>
            </a:r>
          </a:p>
        </p:txBody>
      </p:sp>
      <p:pic>
        <p:nvPicPr>
          <p:cNvPr id="266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28364" b="-28364"/>
          <a:stretch>
            <a:fillRect/>
          </a:stretch>
        </p:blipFill>
        <p:spPr>
          <a:xfrm>
            <a:off x="4454525" y="1265381"/>
            <a:ext cx="4495800" cy="4855464"/>
          </a:xfrm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0" y="5275263"/>
            <a:ext cx="8950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Arial"/>
                <a:cs typeface="Arial"/>
              </a:rPr>
              <a:t>Chosen for Excellent Ductility and Surface Smoothness with just BCP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44463" y="5751513"/>
            <a:ext cx="886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/>
                <a:cs typeface="Arial"/>
              </a:rPr>
              <a:t>First</a:t>
            </a:r>
            <a:r>
              <a:rPr lang="en-US" b="1" dirty="0" smtClean="0">
                <a:solidFill>
                  <a:srgbClr val="FF3300"/>
                </a:solidFill>
                <a:latin typeface="Arial"/>
                <a:cs typeface="Arial"/>
              </a:rPr>
              <a:t> CBMM/</a:t>
            </a:r>
            <a:r>
              <a:rPr lang="en-US" b="1" dirty="0" err="1" smtClean="0">
                <a:solidFill>
                  <a:srgbClr val="FF3300"/>
                </a:solidFill>
                <a:latin typeface="Arial"/>
                <a:cs typeface="Arial"/>
              </a:rPr>
              <a:t>JLab</a:t>
            </a:r>
            <a:r>
              <a:rPr lang="en-US" b="1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Arial"/>
                <a:cs typeface="Arial"/>
              </a:rPr>
              <a:t>International Patents were applied for in April, </a:t>
            </a:r>
            <a:r>
              <a:rPr lang="en-US" b="1" dirty="0" smtClean="0">
                <a:solidFill>
                  <a:srgbClr val="FF3300"/>
                </a:solidFill>
                <a:latin typeface="Arial"/>
                <a:cs typeface="Arial"/>
              </a:rPr>
              <a:t>2005 </a:t>
            </a:r>
            <a:endParaRPr lang="en-US" b="1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495925" y="4427538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September 2004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088" y="2062163"/>
            <a:ext cx="2800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Connector 11"/>
          <p:cNvSpPr/>
          <p:nvPr/>
        </p:nvSpPr>
        <p:spPr>
          <a:xfrm>
            <a:off x="1443038" y="3951288"/>
            <a:ext cx="989012" cy="914400"/>
          </a:xfrm>
          <a:prstGeom prst="flowChartConnector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2940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IC Template-es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Filis.ppt</Template>
  <TotalTime>2500</TotalTime>
  <Words>600</Words>
  <Application>Microsoft Office PowerPoint</Application>
  <PresentationFormat>On-screen Show (4:3)</PresentationFormat>
  <Paragraphs>116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MEIC Template-es1</vt:lpstr>
      <vt:lpstr>Worksheet</vt:lpstr>
      <vt:lpstr>Chart</vt:lpstr>
      <vt:lpstr>Introduction to Ingot Niobium</vt:lpstr>
      <vt:lpstr>Slide 2</vt:lpstr>
      <vt:lpstr>Jefferson Lab Accelerator Site</vt:lpstr>
      <vt:lpstr>CEBAF energy upgrade</vt:lpstr>
      <vt:lpstr>Highlights of Early SRF Technology</vt:lpstr>
      <vt:lpstr>Historical Example of Ingot Niobium 1</vt:lpstr>
      <vt:lpstr>Historical Example of Ingot Niobium 2</vt:lpstr>
      <vt:lpstr>UIUC HEPL 49 Pill Box 1.3 GHz Cavities</vt:lpstr>
      <vt:lpstr>Birth of Ingot Niobium Technology    CBMM/RMCI-JLab CRADA, August 2004</vt:lpstr>
      <vt:lpstr>Performance independent of RRR and Vendor</vt:lpstr>
      <vt:lpstr>Figure of merit of large &amp; fine grain Niobium</vt:lpstr>
      <vt:lpstr>Ingot niobium collaborations</vt:lpstr>
      <vt:lpstr>Slide 13</vt:lpstr>
      <vt:lpstr>Slide 14</vt:lpstr>
      <vt:lpstr>Conclusions</vt:lpstr>
      <vt:lpstr>R&amp;D on Ingot Niobium Continues</vt:lpstr>
    </vt:vector>
  </TitlesOfParts>
  <Company>Jefferson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 at JLab</dc:title>
  <dc:creator>Andrew Hutton</dc:creator>
  <cp:lastModifiedBy>esmith</cp:lastModifiedBy>
  <cp:revision>61</cp:revision>
  <dcterms:created xsi:type="dcterms:W3CDTF">2010-09-21T11:06:29Z</dcterms:created>
  <dcterms:modified xsi:type="dcterms:W3CDTF">2010-09-21T19:50:47Z</dcterms:modified>
</cp:coreProperties>
</file>